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</p:sldMasterIdLst>
  <p:notesMasterIdLst>
    <p:notesMasterId r:id="rId55"/>
  </p:notesMasterIdLst>
  <p:sldIdLst>
    <p:sldId id="256" r:id="rId2"/>
    <p:sldId id="257" r:id="rId3"/>
    <p:sldId id="261" r:id="rId4"/>
    <p:sldId id="263" r:id="rId5"/>
    <p:sldId id="260" r:id="rId6"/>
    <p:sldId id="259" r:id="rId7"/>
    <p:sldId id="258" r:id="rId8"/>
    <p:sldId id="281" r:id="rId9"/>
    <p:sldId id="295" r:id="rId10"/>
    <p:sldId id="296" r:id="rId11"/>
    <p:sldId id="282" r:id="rId12"/>
    <p:sldId id="284" r:id="rId13"/>
    <p:sldId id="294" r:id="rId14"/>
    <p:sldId id="297" r:id="rId15"/>
    <p:sldId id="298" r:id="rId16"/>
    <p:sldId id="299" r:id="rId17"/>
    <p:sldId id="279" r:id="rId18"/>
    <p:sldId id="300" r:id="rId19"/>
    <p:sldId id="271" r:id="rId20"/>
    <p:sldId id="272" r:id="rId21"/>
    <p:sldId id="274" r:id="rId22"/>
    <p:sldId id="273" r:id="rId23"/>
    <p:sldId id="301" r:id="rId24"/>
    <p:sldId id="289" r:id="rId25"/>
    <p:sldId id="290" r:id="rId26"/>
    <p:sldId id="287" r:id="rId27"/>
    <p:sldId id="288" r:id="rId28"/>
    <p:sldId id="286" r:id="rId29"/>
    <p:sldId id="302" r:id="rId30"/>
    <p:sldId id="264" r:id="rId31"/>
    <p:sldId id="268" r:id="rId32"/>
    <p:sldId id="270" r:id="rId33"/>
    <p:sldId id="269" r:id="rId34"/>
    <p:sldId id="265" r:id="rId35"/>
    <p:sldId id="266" r:id="rId36"/>
    <p:sldId id="267" r:id="rId37"/>
    <p:sldId id="278" r:id="rId38"/>
    <p:sldId id="303" r:id="rId39"/>
    <p:sldId id="277" r:id="rId40"/>
    <p:sldId id="312" r:id="rId41"/>
    <p:sldId id="313" r:id="rId42"/>
    <p:sldId id="308" r:id="rId43"/>
    <p:sldId id="314" r:id="rId44"/>
    <p:sldId id="310" r:id="rId45"/>
    <p:sldId id="311" r:id="rId46"/>
    <p:sldId id="315" r:id="rId47"/>
    <p:sldId id="276" r:id="rId48"/>
    <p:sldId id="307" r:id="rId49"/>
    <p:sldId id="305" r:id="rId50"/>
    <p:sldId id="306" r:id="rId51"/>
    <p:sldId id="275" r:id="rId52"/>
    <p:sldId id="304" r:id="rId53"/>
    <p:sldId id="316" r:id="rId5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3155"/>
  </p:normalViewPr>
  <p:slideViewPr>
    <p:cSldViewPr snapToGrid="0" snapToObjects="1">
      <p:cViewPr varScale="1">
        <p:scale>
          <a:sx n="93" d="100"/>
          <a:sy n="93" d="100"/>
        </p:scale>
        <p:origin x="65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ECB5CB-184D-844F-B53B-0E832A8200A6}" type="datetimeFigureOut">
              <a:rPr kumimoji="1" lang="zh-TW" altLang="en-US" smtClean="0"/>
              <a:t>2020/11/10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1AF02B-5692-EC43-B1E5-E490BA27600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5145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" altLang="zh-TW" dirty="0"/>
            </a:b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Hacks In Taiwan Conference (HITCON)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台灣駭客年會是台灣最大的駭客與資安技術研討會，是駭客們的聚會，駭客們一年一度的 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Party</a:t>
            </a:r>
            <a:r>
              <a:rPr lang="zh-TW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我們歡迎所有對資訊安全有興趣的朋友一同參與這每年一度的盛會。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AF02B-5692-EC43-B1E5-E490BA276000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4678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b="0" i="0" dirty="0" err="1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LeakerLocker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AF02B-5692-EC43-B1E5-E490BA27600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56083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機密性－</a:t>
            </a:r>
            <a:r>
              <a:rPr lang="en" altLang="zh-TW" dirty="0"/>
              <a:t>Confidentiality</a:t>
            </a:r>
            <a:br>
              <a:rPr lang="zh-TW" altLang="en" dirty="0"/>
            </a:br>
            <a:r>
              <a:rPr lang="zh-TW" altLang="en-US" dirty="0"/>
              <a:t>確保只有經授權的人才可以取得資訊，避免資訊洩露。</a:t>
            </a:r>
            <a:endParaRPr lang="en-US" altLang="zh-TW" dirty="0"/>
          </a:p>
          <a:p>
            <a:r>
              <a:rPr lang="zh-TW" altLang="en-US" dirty="0"/>
              <a:t>完整性－</a:t>
            </a:r>
            <a:r>
              <a:rPr lang="en" altLang="zh-TW" dirty="0"/>
              <a:t>Integrity</a:t>
            </a:r>
            <a:r>
              <a:rPr lang="zh-TW" altLang="en" dirty="0"/>
              <a:t>：</a:t>
            </a:r>
            <a:br>
              <a:rPr lang="zh-TW" altLang="en" dirty="0"/>
            </a:br>
            <a:r>
              <a:rPr lang="zh-TW" altLang="en-US" dirty="0"/>
              <a:t>確保資訊不受未經授權的竄改與資訊處理方法的正確性。</a:t>
            </a:r>
            <a:endParaRPr lang="en-US" altLang="zh-TW" dirty="0"/>
          </a:p>
          <a:p>
            <a:r>
              <a:rPr lang="zh-TW" altLang="en-US" dirty="0"/>
              <a:t>可用性－</a:t>
            </a:r>
            <a:r>
              <a:rPr lang="en" altLang="zh-TW" dirty="0"/>
              <a:t>Availability</a:t>
            </a:r>
            <a:r>
              <a:rPr lang="zh-TW" altLang="en" dirty="0"/>
              <a:t>：</a:t>
            </a:r>
            <a:br>
              <a:rPr lang="zh-TW" altLang="en" dirty="0"/>
            </a:br>
            <a:r>
              <a:rPr lang="zh-TW" altLang="en-US" dirty="0"/>
              <a:t>確保經授權的使用者，在需要時可以取得資訊，並使用相關資產。</a:t>
            </a:r>
          </a:p>
          <a:p>
            <a:r>
              <a:rPr lang="zh-TW" altLang="en-US" dirty="0"/>
              <a:t>驗證性－</a:t>
            </a:r>
            <a:r>
              <a:rPr lang="en" altLang="zh-TW" dirty="0"/>
              <a:t>Authenticity</a:t>
            </a:r>
            <a:r>
              <a:rPr lang="zh-TW" altLang="en" dirty="0"/>
              <a:t>：</a:t>
            </a:r>
            <a:endParaRPr lang="en-US" altLang="zh-TW" dirty="0"/>
          </a:p>
          <a:p>
            <a:r>
              <a:rPr lang="zh-TW" altLang="en-US" dirty="0"/>
              <a:t>確保使用者登入時有適當的驗證程序。</a:t>
            </a:r>
            <a:endParaRPr lang="en-US" altLang="zh-TW" dirty="0"/>
          </a:p>
          <a:p>
            <a:r>
              <a:rPr lang="zh-TW" altLang="en-US" dirty="0"/>
              <a:t>可歸責性－</a:t>
            </a:r>
            <a:r>
              <a:rPr lang="en" altLang="zh-TW" dirty="0"/>
              <a:t>Accountability</a:t>
            </a:r>
            <a:r>
              <a:rPr lang="zh-TW" altLang="en" dirty="0"/>
              <a:t>：</a:t>
            </a:r>
            <a:br>
              <a:rPr lang="zh-TW" altLang="en" dirty="0"/>
            </a:br>
            <a:r>
              <a:rPr lang="zh-TW" altLang="en-US" dirty="0"/>
              <a:t>確保使用者執行任何動作均有適當的軌跡可追蹤至執行者。</a:t>
            </a:r>
            <a:endParaRPr lang="en-US" altLang="zh-TW" dirty="0"/>
          </a:p>
          <a:p>
            <a:r>
              <a:rPr lang="zh-TW" altLang="en-US" dirty="0"/>
              <a:t>不可否認性－</a:t>
            </a:r>
            <a:r>
              <a:rPr lang="en" altLang="zh-TW" dirty="0"/>
              <a:t>Non-repudiation</a:t>
            </a:r>
            <a:r>
              <a:rPr lang="zh-TW" altLang="en" dirty="0"/>
              <a:t>：</a:t>
            </a:r>
            <a:br>
              <a:rPr lang="zh-TW" altLang="en" dirty="0"/>
            </a:br>
            <a:r>
              <a:rPr lang="zh-TW" altLang="en-US" dirty="0"/>
              <a:t>確保使用者無法否認於系統上完成的作業。</a:t>
            </a:r>
            <a:endParaRPr lang="en-US" altLang="zh-TW" dirty="0"/>
          </a:p>
          <a:p>
            <a:r>
              <a:rPr lang="zh-TW" altLang="en-US" dirty="0"/>
              <a:t>可靠性－</a:t>
            </a:r>
            <a:r>
              <a:rPr lang="en" altLang="zh-TW" dirty="0"/>
              <a:t>Reliability</a:t>
            </a:r>
            <a:r>
              <a:rPr lang="zh-TW" altLang="en" dirty="0"/>
              <a:t>：</a:t>
            </a:r>
            <a:br>
              <a:rPr lang="zh-TW" altLang="en" dirty="0"/>
            </a:br>
            <a:r>
              <a:rPr lang="zh-TW" altLang="en-US" dirty="0"/>
              <a:t>確保作業執行皆有一致結果。</a:t>
            </a:r>
          </a:p>
          <a:p>
            <a:endParaRPr kumimoji="1" lang="zh-TW" altLang="en-US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AF02B-5692-EC43-B1E5-E490BA276000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96460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AF02B-5692-EC43-B1E5-E490BA276000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25646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AF02B-5692-EC43-B1E5-E490BA276000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64947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AF02B-5692-EC43-B1E5-E490BA276000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47526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5A351A-B374-8A4B-8213-E01420136C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DA55169-5D55-2E46-B6A8-2A752F2897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F930E03-0E40-644F-9DB1-D665D4DDA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86B08-35F5-F342-BE74-AD85DD1B33F4}" type="datetimeFigureOut">
              <a:rPr kumimoji="1" lang="zh-TW" altLang="en-US" smtClean="0"/>
              <a:t>2020/11/10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95C302-B7E7-9149-A22C-AFC67DB2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7C4478C-CA08-8A46-9160-B5C13923D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4BB9-6051-3543-B439-279838EB360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43544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66F197-581B-4E4D-AB1C-04EA51FDE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F95344E-56F1-DF45-8EE3-02FFB0B1BC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9D9C57-2C03-894A-8F41-01CF304A6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86B08-35F5-F342-BE74-AD85DD1B33F4}" type="datetimeFigureOut">
              <a:rPr kumimoji="1" lang="zh-TW" altLang="en-US" smtClean="0"/>
              <a:t>2020/11/10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13B9B4D-A3A2-5B41-8615-2AE1FCA0A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2CFEEC-4D24-A049-80B6-2B1CEF3B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4BB9-6051-3543-B439-279838EB360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3599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59B2B7C-6CFD-BD44-B671-3BC12CCA0E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0A71A86-B8A6-FE4A-AC54-51705FDF17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10122B-992C-524A-A437-FAFAB8748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86B08-35F5-F342-BE74-AD85DD1B33F4}" type="datetimeFigureOut">
              <a:rPr kumimoji="1" lang="zh-TW" altLang="en-US" smtClean="0"/>
              <a:t>2020/11/10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AA989C-65B4-D943-A568-03D65A120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41F6565-6516-8446-B699-7EEA40FA9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4BB9-6051-3543-B439-279838EB360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50074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49964D-3A00-774D-92A4-626416A2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D09334-59CC-DC41-B3F2-AA30C01E7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1A9EC5-6729-404B-ACD3-C899448B5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86B08-35F5-F342-BE74-AD85DD1B33F4}" type="datetimeFigureOut">
              <a:rPr kumimoji="1" lang="zh-TW" altLang="en-US" smtClean="0"/>
              <a:t>2020/11/10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8C627EB-3241-1A4B-A607-87AC6EB2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E6C5E5A-A480-2041-BD57-0383E4CB9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4BB9-6051-3543-B439-279838EB360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42140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2B30C8-A8E9-D242-9BD2-2F5BDA457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0CDD6FB-A656-F749-9534-439C60484B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B2521B-24EC-4B46-B007-062A60EF2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86B08-35F5-F342-BE74-AD85DD1B33F4}" type="datetimeFigureOut">
              <a:rPr kumimoji="1" lang="zh-TW" altLang="en-US" smtClean="0"/>
              <a:t>2020/11/10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B38B9DB-ED04-4443-A518-C6B1E6168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DEA2D70-DDB3-4642-B257-C88ADFF08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4BB9-6051-3543-B439-279838EB360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54558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659A26-272F-1F4A-9167-5D3796662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A2CEFB-0416-9F47-B087-D94AA92591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004BDD9-B984-BB45-AE1A-A538D561B8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58FB680-A5ED-944B-A95A-0EECA48C4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86B08-35F5-F342-BE74-AD85DD1B33F4}" type="datetimeFigureOut">
              <a:rPr kumimoji="1" lang="zh-TW" altLang="en-US" smtClean="0"/>
              <a:t>2020/11/10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BFEFE62-8C48-A948-A387-467F05761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4FBF10F-73D9-E245-B885-8A001AF25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4BB9-6051-3543-B439-279838EB360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0057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F4E8C9-0A60-3D42-B4E7-2D5CD64E8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C0CC72B-C199-394D-A957-A828ECCD6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7830185-4197-E746-9EFB-D14091637B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703A5C3-51C0-1E4F-9E25-1DE2E77B36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74250D7-7FC7-0E4B-808E-E439D15809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17BEA5E-6949-184A-8859-72DAB6F6A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86B08-35F5-F342-BE74-AD85DD1B33F4}" type="datetimeFigureOut">
              <a:rPr kumimoji="1" lang="zh-TW" altLang="en-US" smtClean="0"/>
              <a:t>2020/11/10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22A4D9C-DDAF-824D-8791-B0D8BB3B0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1B8B6D7-73BB-0845-93B8-B6F2D1228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4BB9-6051-3543-B439-279838EB360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58220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C9947B-FB62-7C44-92D4-7DE0C14CB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4986A07-7171-6F4E-879E-B713E0FA8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86B08-35F5-F342-BE74-AD85DD1B33F4}" type="datetimeFigureOut">
              <a:rPr kumimoji="1" lang="zh-TW" altLang="en-US" smtClean="0"/>
              <a:t>2020/11/10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BB42C5C-AA59-5149-9409-46F810954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BFFFEEC-E7F6-154C-9E0E-3385E1A34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4BB9-6051-3543-B439-279838EB360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17638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E725AB1-E15F-B341-BA01-02C8BA9A7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86B08-35F5-F342-BE74-AD85DD1B33F4}" type="datetimeFigureOut">
              <a:rPr kumimoji="1" lang="zh-TW" altLang="en-US" smtClean="0"/>
              <a:t>2020/11/10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7813F27-7386-E143-AA2C-364A3F4BE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9D8ECF2-3CC5-F243-8713-B65A39369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4BB9-6051-3543-B439-279838EB360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52552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BE2A93-AC93-B649-BB04-59F799A4B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A9240D-5975-E247-9BBC-3B5902816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50D0014-7AD7-0B41-9B24-A874819F7B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76F0772-2B48-3B40-9F79-DF6CA8995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86B08-35F5-F342-BE74-AD85DD1B33F4}" type="datetimeFigureOut">
              <a:rPr kumimoji="1" lang="zh-TW" altLang="en-US" smtClean="0"/>
              <a:t>2020/11/10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CC53E82-4677-6147-9C55-36B1B20A3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270FBBE-4D0A-7B46-8421-6CFB74DBC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4BB9-6051-3543-B439-279838EB360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9930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B0E656-AEDA-C845-999C-DD3744289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80066D1-7F27-A343-841A-471360A597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83F96A0-841F-1A4E-8E3D-5FEC8A23ED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06F6EA8-873D-3745-99F0-C744158FD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86B08-35F5-F342-BE74-AD85DD1B33F4}" type="datetimeFigureOut">
              <a:rPr kumimoji="1" lang="zh-TW" altLang="en-US" smtClean="0"/>
              <a:t>2020/11/10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7E51058-6060-734C-878B-19E182464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E30ECE4-1D47-164D-81C3-408A38194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4BB9-6051-3543-B439-279838EB360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60318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481E7DB-7540-E642-8929-795C41DEF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9175B15-31DE-3E4E-B155-B0DC55625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6E0918E-FB6B-0442-B111-E26D5C5C97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486B08-35F5-F342-BE74-AD85DD1B33F4}" type="datetimeFigureOut">
              <a:rPr kumimoji="1" lang="zh-TW" altLang="en-US" smtClean="0"/>
              <a:t>2020/11/10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5C420E-27C0-E848-B02C-AB23E56C0D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5362B5D-5B1A-3843-BE16-FB25AAD595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D4BB9-6051-3543-B439-279838EB360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8272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udn.com/news/story/7314/4911096" TargetMode="Externa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98E6B93-6702-9343-87B0-237229CB9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9380"/>
            <a:ext cx="12192000" cy="639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465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E16FF2-B28C-B045-A698-F83AC775C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TW" altLang="en-US" dirty="0"/>
              <a:t>膠帶貼起來～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2AA09FBD-C0AF-4344-80D5-E8C18F297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0181" y="1800730"/>
            <a:ext cx="6068291" cy="493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705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58BD153-3326-3748-B883-717D201EB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"/>
            <a:ext cx="12192000" cy="685624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E286957-8E49-1947-A388-80E452B27F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5382" y="2880240"/>
            <a:ext cx="7121236" cy="1099272"/>
          </a:xfrm>
          <a:solidFill>
            <a:schemeClr val="tx2"/>
          </a:solidFill>
          <a:ln>
            <a:solidFill>
              <a:schemeClr val="bg2">
                <a:lumMod val="90000"/>
              </a:schemeClr>
            </a:solidFill>
          </a:ln>
        </p:spPr>
        <p:txBody>
          <a:bodyPr/>
          <a:lstStyle/>
          <a:p>
            <a:r>
              <a:rPr kumimoji="1" lang="zh-TW" altLang="en-US" b="1" dirty="0">
                <a:solidFill>
                  <a:schemeClr val="bg1"/>
                </a:solidFill>
              </a:rPr>
              <a:t>資安研究什麼？</a:t>
            </a:r>
          </a:p>
        </p:txBody>
      </p:sp>
    </p:spTree>
    <p:extLst>
      <p:ext uri="{BB962C8B-B14F-4D97-AF65-F5344CB8AC3E}">
        <p14:creationId xmlns:p14="http://schemas.microsoft.com/office/powerpoint/2010/main" val="2690768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725EE9-534D-6A49-AF1E-71DC4DB471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2619" y="3713018"/>
            <a:ext cx="2660073" cy="946872"/>
          </a:xfrm>
          <a:solidFill>
            <a:srgbClr val="FF0000"/>
          </a:solidFill>
        </p:spPr>
        <p:txBody>
          <a:bodyPr>
            <a:normAutofit/>
          </a:bodyPr>
          <a:lstStyle/>
          <a:p>
            <a:r>
              <a:rPr kumimoji="1" lang="en-US" altLang="zh-TW" sz="5400" dirty="0">
                <a:solidFill>
                  <a:schemeClr val="bg1"/>
                </a:solidFill>
              </a:rPr>
              <a:t>Pre-</a:t>
            </a:r>
            <a:r>
              <a:rPr kumimoji="1" lang="en-US" altLang="zh-TW" sz="5400" dirty="0" err="1">
                <a:solidFill>
                  <a:schemeClr val="bg1"/>
                </a:solidFill>
              </a:rPr>
              <a:t>Auth</a:t>
            </a:r>
            <a:endParaRPr kumimoji="1" lang="zh-TW" altLang="en-US" sz="5400" dirty="0">
              <a:solidFill>
                <a:schemeClr val="bg1"/>
              </a:solidFill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AF72E045-9A4A-A647-8557-6ECCBA0FDF30}"/>
              </a:ext>
            </a:extLst>
          </p:cNvPr>
          <p:cNvSpPr txBox="1">
            <a:spLocks/>
          </p:cNvSpPr>
          <p:nvPr/>
        </p:nvSpPr>
        <p:spPr>
          <a:xfrm>
            <a:off x="3172692" y="3713018"/>
            <a:ext cx="8659091" cy="946872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5400" dirty="0">
                <a:solidFill>
                  <a:schemeClr val="bg1"/>
                </a:solidFill>
              </a:rPr>
              <a:t>RCE(Remote Code Execution)</a:t>
            </a:r>
            <a:endParaRPr kumimoji="1" lang="zh-TW" altLang="en-US" sz="5400" dirty="0">
              <a:solidFill>
                <a:schemeClr val="bg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C50256A-21CE-D948-ADA2-5A967035AEA0}"/>
              </a:ext>
            </a:extLst>
          </p:cNvPr>
          <p:cNvSpPr txBox="1"/>
          <p:nvPr/>
        </p:nvSpPr>
        <p:spPr>
          <a:xfrm>
            <a:off x="4017818" y="2646218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5400" dirty="0"/>
              <a:t>希望找到一個</a:t>
            </a:r>
          </a:p>
        </p:txBody>
      </p:sp>
    </p:spTree>
    <p:extLst>
      <p:ext uri="{BB962C8B-B14F-4D97-AF65-F5344CB8AC3E}">
        <p14:creationId xmlns:p14="http://schemas.microsoft.com/office/powerpoint/2010/main" val="3283802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8A4922-5E25-384D-BF25-2AAEDE8AE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TW" dirty="0"/>
              <a:t>HITCON</a:t>
            </a:r>
            <a:r>
              <a:rPr kumimoji="1" lang="zh-CN" altLang="en-US" dirty="0"/>
              <a:t>的白帽</a:t>
            </a:r>
            <a:r>
              <a:rPr kumimoji="1" lang="en-US" altLang="zh-CN" dirty="0"/>
              <a:t>Hacker</a:t>
            </a:r>
            <a:r>
              <a:rPr kumimoji="1" lang="zh-CN" altLang="en-US" dirty="0"/>
              <a:t>會分享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23D52C-33CF-E04F-9BC9-082FF5D6A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經過修補過後（已經拿到</a:t>
            </a:r>
            <a:r>
              <a:rPr kumimoji="1" lang="en-US" altLang="zh-CN" dirty="0"/>
              <a:t>bug bounty </a:t>
            </a:r>
            <a:r>
              <a:rPr kumimoji="1" lang="zh-CN" altLang="en-US" dirty="0"/>
              <a:t>獎金了）的</a:t>
            </a:r>
            <a:r>
              <a:rPr kumimoji="1" lang="zh-TW" altLang="en-US" dirty="0"/>
              <a:t>漏洞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規格實作差異漏洞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非法記憶體存取漏洞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程式邏輯</a:t>
            </a:r>
            <a:r>
              <a:rPr kumimoji="1" lang="en-US" altLang="zh-CN" dirty="0"/>
              <a:t>Bug</a:t>
            </a:r>
          </a:p>
          <a:p>
            <a:pPr lvl="1"/>
            <a:r>
              <a:rPr kumimoji="1" lang="en-US" altLang="zh-TW" dirty="0"/>
              <a:t>… etc.</a:t>
            </a:r>
          </a:p>
          <a:p>
            <a:r>
              <a:rPr kumimoji="1" lang="en-US" altLang="zh-TW" dirty="0"/>
              <a:t>But</a:t>
            </a:r>
            <a:r>
              <a:rPr kumimoji="1" lang="zh-TW" altLang="en-US" dirty="0"/>
              <a:t>，只會跟你講值得一提的地方，剩下的是常識就不會講了。</a:t>
            </a:r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0563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658717-0354-7047-A0A5-3FB62F7FC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TW" altLang="en-US" dirty="0"/>
              <a:t>規格實作差異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B57E0A75-B0F6-A94D-A5F3-8EA04D818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0982" y="1690688"/>
            <a:ext cx="8689238" cy="488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00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3E22FB-6828-B549-95EC-B6DC50E4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非法記憶體存取</a:t>
            </a:r>
            <a:endParaRPr kumimoji="1" lang="en-US" altLang="zh-TW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2A3F159-EBBD-964E-AAF1-7A12D8851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690" y="1494200"/>
            <a:ext cx="7245928" cy="524605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032D884-CA08-D34B-B6FC-77321D77A9F5}"/>
              </a:ext>
            </a:extLst>
          </p:cNvPr>
          <p:cNvSpPr txBox="1"/>
          <p:nvPr/>
        </p:nvSpPr>
        <p:spPr>
          <a:xfrm>
            <a:off x="8562220" y="2322682"/>
            <a:ext cx="1800493" cy="369332"/>
          </a:xfrm>
          <a:prstGeom prst="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dirty="0"/>
              <a:t>記憶體越界寫入</a:t>
            </a:r>
            <a:endParaRPr kumimoji="1" lang="en-US" altLang="zh-CN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24A5E85-4DAD-1D47-9C07-ECC09933AD25}"/>
              </a:ext>
            </a:extLst>
          </p:cNvPr>
          <p:cNvSpPr txBox="1"/>
          <p:nvPr/>
        </p:nvSpPr>
        <p:spPr>
          <a:xfrm>
            <a:off x="8562221" y="3329633"/>
            <a:ext cx="180049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dirty="0"/>
              <a:t>任意記憶體讀寫</a:t>
            </a:r>
            <a:endParaRPr kumimoji="1" lang="en-US" altLang="zh-CN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604857F-80F9-A545-A915-42930EB7E379}"/>
              </a:ext>
            </a:extLst>
          </p:cNvPr>
          <p:cNvSpPr txBox="1"/>
          <p:nvPr/>
        </p:nvSpPr>
        <p:spPr>
          <a:xfrm>
            <a:off x="7754308" y="4117226"/>
            <a:ext cx="3416320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dirty="0"/>
              <a:t>找到適合的目標把惡意代碼寫入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（夠大，夠權限，能執行）</a:t>
            </a:r>
            <a:endParaRPr kumimoji="1" lang="en-US" altLang="zh-CN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F2CC517-76C0-2A49-82B4-C1D849AD0E0F}"/>
              </a:ext>
            </a:extLst>
          </p:cNvPr>
          <p:cNvSpPr txBox="1"/>
          <p:nvPr/>
        </p:nvSpPr>
        <p:spPr>
          <a:xfrm>
            <a:off x="9023888" y="5181818"/>
            <a:ext cx="87716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dirty="0"/>
              <a:t>ＲＣＥ</a:t>
            </a:r>
            <a:endParaRPr kumimoji="1" lang="en-US" altLang="zh-CN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2D81386-C758-F54B-8C1B-3397A0D912FB}"/>
              </a:ext>
            </a:extLst>
          </p:cNvPr>
          <p:cNvSpPr/>
          <p:nvPr/>
        </p:nvSpPr>
        <p:spPr>
          <a:xfrm>
            <a:off x="7529760" y="1494200"/>
            <a:ext cx="3865418" cy="5246052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55707271-33A8-5740-A05E-B9A7FF266D65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9462467" y="2692014"/>
            <a:ext cx="1" cy="637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FB41A427-DE86-BB42-8CFA-A83976520C9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9462468" y="3698965"/>
            <a:ext cx="0" cy="418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D9628F96-E7F7-C245-BC0C-0F4C2C4B4568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9462468" y="4763557"/>
            <a:ext cx="2" cy="418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876D7CD-BCA8-5E4B-822F-5803EEB0219B}"/>
              </a:ext>
            </a:extLst>
          </p:cNvPr>
          <p:cNvSpPr txBox="1"/>
          <p:nvPr/>
        </p:nvSpPr>
        <p:spPr>
          <a:xfrm>
            <a:off x="7985141" y="6107911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複雜的ＯＳ記憶體遊戲規則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63226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7130097-FEDD-1841-A48F-D630FBEDA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TW" altLang="en-US" dirty="0"/>
              <a:t>如果違反遊戲規則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FA28CB0-B8EA-FB4F-AF13-7A47ED8DED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145" y="2251065"/>
            <a:ext cx="5181600" cy="3500458"/>
          </a:xfrm>
          <a:prstGeom prst="rect">
            <a:avLst/>
          </a:prstGeo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E5A0BF5C-62CC-6645-9C8E-524F6533D0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1357" y="2251065"/>
            <a:ext cx="6003286" cy="350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67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1D512385-B3C2-F249-B9B4-C9B411FC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非法記憶體存取</a:t>
            </a:r>
            <a:r>
              <a:rPr kumimoji="1" lang="en-US" altLang="zh-CN" dirty="0"/>
              <a:t> </a:t>
            </a:r>
            <a:r>
              <a:rPr kumimoji="1" lang="zh-CN" altLang="en-US" dirty="0"/>
              <a:t>經典中的經典</a:t>
            </a:r>
            <a:r>
              <a:rPr kumimoji="1" lang="zh-TW" altLang="en-US" dirty="0"/>
              <a:t> </a:t>
            </a:r>
          </a:p>
        </p:txBody>
      </p:sp>
      <p:pic>
        <p:nvPicPr>
          <p:cNvPr id="8" name="內容版面配置區 3">
            <a:extLst>
              <a:ext uri="{FF2B5EF4-FFF2-40B4-BE49-F238E27FC236}">
                <a16:creationId xmlns:a16="http://schemas.microsoft.com/office/drawing/2014/main" id="{645D6A87-68DF-9243-B879-7859E34B0D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90688"/>
            <a:ext cx="5181600" cy="3189589"/>
          </a:xfrm>
          <a:prstGeom prst="rect">
            <a:avLst/>
          </a:prstGeom>
        </p:spPr>
      </p:pic>
      <p:pic>
        <p:nvPicPr>
          <p:cNvPr id="9" name="內容版面配置區 7">
            <a:extLst>
              <a:ext uri="{FF2B5EF4-FFF2-40B4-BE49-F238E27FC236}">
                <a16:creationId xmlns:a16="http://schemas.microsoft.com/office/drawing/2014/main" id="{B55137D9-668D-E046-A836-79E9A830FB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4982" y="1690688"/>
            <a:ext cx="3853353" cy="481669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7BE60CF-FAAE-D24D-B19A-D004CDFAECF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727" y="5191378"/>
            <a:ext cx="1270000" cy="1270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76E0E52-2C1D-BD45-9C21-942621C4A11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5727" y="5446917"/>
            <a:ext cx="3041073" cy="758923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8C3FA67-9909-C042-BDC4-C1EE31290D9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4193" y="5446917"/>
            <a:ext cx="745557" cy="75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59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AB9B56D4-12F0-BE48-85F0-DC491AD4DD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2016-2020</a:t>
            </a:r>
            <a:endParaRPr kumimoji="1" lang="zh-TW" altLang="en-US" dirty="0"/>
          </a:p>
        </p:txBody>
      </p:sp>
      <p:sp>
        <p:nvSpPr>
          <p:cNvPr id="6" name="副標題 5">
            <a:extLst>
              <a:ext uri="{FF2B5EF4-FFF2-40B4-BE49-F238E27FC236}">
                <a16:creationId xmlns:a16="http://schemas.microsoft.com/office/drawing/2014/main" id="{45B6AD3A-74DA-EB4E-ADBC-CB41F43BCD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/>
              <a:t>不知不覺已經去了五年了</a:t>
            </a:r>
          </a:p>
        </p:txBody>
      </p:sp>
    </p:spTree>
    <p:extLst>
      <p:ext uri="{BB962C8B-B14F-4D97-AF65-F5344CB8AC3E}">
        <p14:creationId xmlns:p14="http://schemas.microsoft.com/office/powerpoint/2010/main" val="1341531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1">
            <a:extLst>
              <a:ext uri="{FF2B5EF4-FFF2-40B4-BE49-F238E27FC236}">
                <a16:creationId xmlns:a16="http://schemas.microsoft.com/office/drawing/2014/main" id="{466FD9FA-174A-4F46-B5B9-FFCFB2CB9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2016 </a:t>
            </a:r>
            <a:r>
              <a:rPr lang="zh-TW" altLang="en-US" b="1" dirty="0"/>
              <a:t>物聯網 </a:t>
            </a:r>
            <a:r>
              <a:rPr lang="en" altLang="zh-TW" b="1" dirty="0"/>
              <a:t>BLE </a:t>
            </a:r>
            <a:r>
              <a:rPr lang="zh-TW" altLang="en-US" b="1" dirty="0"/>
              <a:t>認證機制設計的挑戰：以 </a:t>
            </a:r>
            <a:r>
              <a:rPr lang="en" altLang="zh-TW" b="1" dirty="0"/>
              <a:t>Gogoro Smart Scooter </a:t>
            </a:r>
            <a:r>
              <a:rPr lang="zh-TW" altLang="en-US" b="1" dirty="0"/>
              <a:t>為例</a:t>
            </a:r>
            <a:endParaRPr kumimoji="1" lang="zh-TW" altLang="en-US" dirty="0"/>
          </a:p>
        </p:txBody>
      </p:sp>
      <p:pic>
        <p:nvPicPr>
          <p:cNvPr id="20" name="內容版面配置區 14">
            <a:extLst>
              <a:ext uri="{FF2B5EF4-FFF2-40B4-BE49-F238E27FC236}">
                <a16:creationId xmlns:a16="http://schemas.microsoft.com/office/drawing/2014/main" id="{91851D2E-AFD8-B246-AF13-195821F37F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052805"/>
            <a:ext cx="5181600" cy="3896977"/>
          </a:xfrm>
          <a:prstGeom prst="rect">
            <a:avLst/>
          </a:prstGeom>
        </p:spPr>
      </p:pic>
      <p:pic>
        <p:nvPicPr>
          <p:cNvPr id="21" name="內容版面配置區 15">
            <a:extLst>
              <a:ext uri="{FF2B5EF4-FFF2-40B4-BE49-F238E27FC236}">
                <a16:creationId xmlns:a16="http://schemas.microsoft.com/office/drawing/2014/main" id="{488269A8-5F91-374B-864C-1D0D04B7FA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425" y="2052805"/>
            <a:ext cx="5639376" cy="389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314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E43ACBD-AE42-B14E-AD31-DE83AAF0A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b="1" dirty="0"/>
              <a:t>每一年都在期待的節目</a:t>
            </a:r>
            <a:endParaRPr kumimoji="1" lang="zh-TW" altLang="en-US" b="1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691CDD35-8CC9-E449-B1D2-C0DD42D6C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8555" y="1690688"/>
            <a:ext cx="6214890" cy="497191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9F05FF4-8FB5-A445-A5B5-ADC2E05C992E}"/>
              </a:ext>
            </a:extLst>
          </p:cNvPr>
          <p:cNvSpPr/>
          <p:nvPr/>
        </p:nvSpPr>
        <p:spPr>
          <a:xfrm>
            <a:off x="3206338" y="4488873"/>
            <a:ext cx="4500748" cy="4037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3565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25CD4CF-D2A3-FE43-A07C-7D420C6FC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2017 </a:t>
            </a:r>
            <a:r>
              <a:rPr lang="en" altLang="zh-TW" dirty="0"/>
              <a:t>Hacking IoT to control your life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921780D8-7249-3E41-8B9C-B3ACDC9E7A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0486" y="3173412"/>
            <a:ext cx="4007539" cy="3684588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E21E85F1-F94F-4443-8A14-702414DC19F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409" y="2503301"/>
            <a:ext cx="4227616" cy="670111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A54559FA-B2C3-C04F-95A9-310C2AAD0EA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416" y="2505075"/>
            <a:ext cx="5222269" cy="390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33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D23159-4FE0-2F40-9563-130845DB4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2018 </a:t>
            </a:r>
            <a:r>
              <a:rPr lang="en" altLang="zh-TW" dirty="0"/>
              <a:t>Car Infotainment Hacking Methodology and Attack Surface Scenarios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9A120947-7765-5845-92B7-76C826C77C0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370" y="2073616"/>
            <a:ext cx="6183503" cy="3855356"/>
          </a:xfrm>
          <a:prstGeom prst="rect">
            <a:avLst/>
          </a:prstGeom>
        </p:spPr>
      </p:pic>
      <p:pic>
        <p:nvPicPr>
          <p:cNvPr id="13" name="內容版面配置區 9">
            <a:extLst>
              <a:ext uri="{FF2B5EF4-FFF2-40B4-BE49-F238E27FC236}">
                <a16:creationId xmlns:a16="http://schemas.microsoft.com/office/drawing/2014/main" id="{00B19DC4-3AB2-A540-814D-E4E2783914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7836" y="2073616"/>
            <a:ext cx="5181600" cy="385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42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D23159-4FE0-2F40-9563-130845DB4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2019</a:t>
            </a:r>
            <a:r>
              <a:rPr lang="zh-TW" altLang="en-US" dirty="0"/>
              <a:t>某網通設備高危漏洞首次公開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C8E887D8-26C2-8A40-B6A4-6310111B7A2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06" y="1981997"/>
            <a:ext cx="3454400" cy="2603500"/>
          </a:xfrm>
          <a:prstGeom prst="rect">
            <a:avLst/>
          </a:prstGeom>
        </p:spPr>
      </p:pic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3A52ABB-5942-4E4B-97ED-98AB65EA25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7134" y="1981997"/>
            <a:ext cx="4027167" cy="26035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AD3DA3E7-D5E7-C74E-9F7D-6A7D9329CBC2}"/>
              </a:ext>
            </a:extLst>
          </p:cNvPr>
          <p:cNvSpPr txBox="1"/>
          <p:nvPr/>
        </p:nvSpPr>
        <p:spPr>
          <a:xfrm>
            <a:off x="1441603" y="1612665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TPLink</a:t>
            </a:r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1849436-CF3B-604C-B832-7329F4A79917}"/>
              </a:ext>
            </a:extLst>
          </p:cNvPr>
          <p:cNvSpPr txBox="1"/>
          <p:nvPr/>
        </p:nvSpPr>
        <p:spPr>
          <a:xfrm>
            <a:off x="5303795" y="1651677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DLink</a:t>
            </a:r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6A7CF73-3584-D14D-9069-898D6C70117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6528" y="2108009"/>
            <a:ext cx="4135471" cy="24911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F43C3BA6-93E2-834B-88DF-AF91F890E06D}"/>
              </a:ext>
            </a:extLst>
          </p:cNvPr>
          <p:cNvSpPr txBox="1"/>
          <p:nvPr/>
        </p:nvSpPr>
        <p:spPr>
          <a:xfrm>
            <a:off x="10004445" y="1790091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ASUS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883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72ADACA-E720-274C-A0A0-50DB6E083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8582" y="1690399"/>
            <a:ext cx="9144000" cy="2387600"/>
          </a:xfrm>
        </p:spPr>
        <p:txBody>
          <a:bodyPr>
            <a:normAutofit/>
          </a:bodyPr>
          <a:lstStyle/>
          <a:p>
            <a:r>
              <a:rPr lang="en" altLang="zh-TW" b="1" dirty="0"/>
              <a:t>2020 Industrial Cybersecurity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0856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8463A83B-007E-D541-B251-0AC6E571A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7346" y="131238"/>
            <a:ext cx="8132618" cy="672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98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35E57898-BCD4-3647-A169-4F0A5098EEA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81" y="0"/>
            <a:ext cx="12165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5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39B30D5F-BACD-5840-9900-7C28FA05F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每一台機器上面都是各種電腦</a:t>
            </a:r>
            <a:endParaRPr kumimoji="1" lang="zh-TW" altLang="en-US" dirty="0"/>
          </a:p>
        </p:txBody>
      </p:sp>
      <p:pic>
        <p:nvPicPr>
          <p:cNvPr id="8" name="內容版面配置區 3">
            <a:extLst>
              <a:ext uri="{FF2B5EF4-FFF2-40B4-BE49-F238E27FC236}">
                <a16:creationId xmlns:a16="http://schemas.microsoft.com/office/drawing/2014/main" id="{9B9E01A9-1294-8944-8264-53E41ED402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7072" y="1556543"/>
            <a:ext cx="9157855" cy="514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507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B8F134-3DF1-864B-9321-8EEAD9F37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4BE874-DF3D-CB47-93B7-16AD09AB4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118F5BA-B283-1A40-8EE8-F1E098CB838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26" y="0"/>
            <a:ext cx="121379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4602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3542231-6524-CE43-A2D7-81967412BCB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81" y="0"/>
            <a:ext cx="12165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28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ED173D-28CF-CE45-9CD6-9D43ABD149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kumimoji="1" lang="en-US" altLang="zh-TW" dirty="0"/>
            </a:br>
            <a:r>
              <a:rPr kumimoji="1" lang="en-US" altLang="zh-TW" dirty="0"/>
              <a:t>Summary</a:t>
            </a:r>
            <a:br>
              <a:rPr kumimoji="1" lang="en-US" altLang="zh-TW" dirty="0"/>
            </a:br>
            <a:r>
              <a:rPr kumimoji="1" lang="zh-CN" altLang="en-US" dirty="0"/>
              <a:t>應該</a:t>
            </a:r>
            <a:r>
              <a:rPr kumimoji="1" lang="zh-TW" altLang="en-US" dirty="0"/>
              <a:t>會</a:t>
            </a:r>
            <a:r>
              <a:rPr kumimoji="1" lang="zh-CN" altLang="en-US" dirty="0"/>
              <a:t>採用更多的資安標準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B344271-2C15-3446-8047-B2B13B715F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/>
              <a:t>會碰到ＤＭＺ的各位會需要更加努力（</a:t>
            </a:r>
            <a:r>
              <a:rPr kumimoji="1" lang="zh-TW" altLang="en-US" strike="sngStrike" dirty="0"/>
              <a:t>加更多班</a:t>
            </a:r>
            <a:r>
              <a:rPr kumimoji="1" lang="zh-TW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235508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E36A60-8030-CE4E-BCEA-94139CDD7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為抵擋勒索病毒 東正教教宗灑聖水在電腦</a:t>
            </a:r>
            <a:endParaRPr kumimoji="1" lang="zh-TW" altLang="en-US" b="1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3FDDD2B5-45B2-BB40-BBFB-2398D70CC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3713" y="1690688"/>
            <a:ext cx="9184574" cy="508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590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72ADACA-E720-274C-A0A0-50DB6E083B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2020 </a:t>
            </a:r>
            <a:r>
              <a:rPr kumimoji="1" lang="zh-TW" altLang="en-US" dirty="0"/>
              <a:t>數位身分證</a:t>
            </a: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DA7F8293-D349-814F-B8E2-1B2BA67A2B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40567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3F1202-72F7-F14D-BDBC-34ACE7732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有使用的國家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3523FA62-3F81-6241-B8C4-2751871031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5929" y="1825625"/>
            <a:ext cx="80601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139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F0432D-B452-7349-8439-FD734D775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目前有看到的攻擊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8FBA53F-5CEE-2D4A-AFA6-D09D4D48C2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8300" y="1981994"/>
            <a:ext cx="89154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225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84D523-A0F4-A246-BDFD-0487BA946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用途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B11B7F-D6F7-E440-91DD-E78FBF617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legal travel ID for Estonian citizens travelling within the EU</a:t>
            </a:r>
          </a:p>
          <a:p>
            <a:r>
              <a:rPr lang="en" altLang="zh-TW" dirty="0"/>
              <a:t>national health insurance card</a:t>
            </a:r>
          </a:p>
          <a:p>
            <a:r>
              <a:rPr lang="en" altLang="zh-TW" dirty="0"/>
              <a:t>proof of identification when logging into bank accounts</a:t>
            </a:r>
          </a:p>
          <a:p>
            <a:r>
              <a:rPr lang="en" altLang="zh-TW" dirty="0"/>
              <a:t>for digital signatures</a:t>
            </a:r>
          </a:p>
          <a:p>
            <a:r>
              <a:rPr lang="en" altLang="zh-TW" dirty="0"/>
              <a:t>for </a:t>
            </a:r>
            <a:r>
              <a:rPr lang="en" altLang="zh-TW" dirty="0" err="1"/>
              <a:t>i</a:t>
            </a:r>
            <a:r>
              <a:rPr lang="en" altLang="zh-TW" dirty="0"/>
              <a:t>-Voting</a:t>
            </a:r>
          </a:p>
          <a:p>
            <a:r>
              <a:rPr lang="en" altLang="zh-TW" dirty="0"/>
              <a:t>to check medical records, submit tax claims, etc.</a:t>
            </a:r>
          </a:p>
          <a:p>
            <a:r>
              <a:rPr lang="en" altLang="zh-TW" dirty="0"/>
              <a:t>to use e-Prescriptions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36D8CC6-9AFC-9742-8150-EBD563982BE4}"/>
              </a:ext>
            </a:extLst>
          </p:cNvPr>
          <p:cNvSpPr/>
          <p:nvPr/>
        </p:nvSpPr>
        <p:spPr>
          <a:xfrm>
            <a:off x="1105082" y="5807631"/>
            <a:ext cx="4990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https://e-estonia.com/solutions/e-identity/id-card/</a:t>
            </a:r>
          </a:p>
        </p:txBody>
      </p:sp>
    </p:spTree>
    <p:extLst>
      <p:ext uri="{BB962C8B-B14F-4D97-AF65-F5344CB8AC3E}">
        <p14:creationId xmlns:p14="http://schemas.microsoft.com/office/powerpoint/2010/main" val="42067504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0D0F4B-28CD-E54E-8CD7-48EE050FA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台灣</a:t>
            </a:r>
            <a:r>
              <a:rPr kumimoji="1" lang="en-US" altLang="zh-TW" dirty="0" err="1"/>
              <a:t>eID</a:t>
            </a:r>
            <a:r>
              <a:rPr kumimoji="1" lang="zh-TW" altLang="en-US" dirty="0"/>
              <a:t>提供哪一些資訊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846A14F0-86D5-F14D-A64D-3E04D4DF99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7938" y="1690688"/>
            <a:ext cx="8816124" cy="496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305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50EB56-26EF-C846-939D-ECEF51485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風險來自哪邊？？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D3724B4D-DDCB-7442-ACAB-FBF03AF407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76536"/>
            <a:ext cx="6123964" cy="3449514"/>
          </a:xfrm>
          <a:prstGeom prst="rect">
            <a:avLst/>
          </a:prstGeom>
        </p:spPr>
      </p:pic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539E273-F237-6F46-AC55-52285F0621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011129"/>
            <a:ext cx="5181600" cy="398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187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內容版面配置區 3">
            <a:extLst>
              <a:ext uri="{FF2B5EF4-FFF2-40B4-BE49-F238E27FC236}">
                <a16:creationId xmlns:a16="http://schemas.microsoft.com/office/drawing/2014/main" id="{2BCF0AB1-71FF-234E-9534-2629735909B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30" y="1690688"/>
            <a:ext cx="6346048" cy="318148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49A5419-C2C8-0A46-A325-3C389405D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目前的風險</a:t>
            </a:r>
            <a:r>
              <a:rPr kumimoji="1" lang="en-US" altLang="zh-CN" dirty="0"/>
              <a:t> – Middleware </a:t>
            </a:r>
            <a:endParaRPr kumimoji="1" lang="zh-TW" altLang="en-US" dirty="0"/>
          </a:p>
        </p:txBody>
      </p:sp>
      <p:pic>
        <p:nvPicPr>
          <p:cNvPr id="7" name="內容版面配置區 3">
            <a:extLst>
              <a:ext uri="{FF2B5EF4-FFF2-40B4-BE49-F238E27FC236}">
                <a16:creationId xmlns:a16="http://schemas.microsoft.com/office/drawing/2014/main" id="{B3C247FC-A292-0242-B832-D7DE89CB89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0178" y="1922663"/>
            <a:ext cx="5344218" cy="294951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F88EBF8-8884-D543-B5E8-9605596D5C33}"/>
              </a:ext>
            </a:extLst>
          </p:cNvPr>
          <p:cNvSpPr/>
          <p:nvPr/>
        </p:nvSpPr>
        <p:spPr>
          <a:xfrm>
            <a:off x="566056" y="5102506"/>
            <a:ext cx="112383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0" i="0" dirty="0">
                <a:effectLst/>
                <a:latin typeface="Barlow"/>
              </a:rPr>
              <a:t>受疫情影響，晶片卡製作技術無法及時引進，原定今年要換發的時程因此延宕。內政部徐國勇在立法院內政委員會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  <a:latin typeface="Barlow"/>
                <a:hlinkClick r:id="rId5"/>
              </a:rPr>
              <a:t>表示</a:t>
            </a:r>
            <a:r>
              <a:rPr lang="zh-TW" altLang="en-US" b="0" i="0" dirty="0">
                <a:effectLst/>
                <a:latin typeface="Barlow"/>
              </a:rPr>
              <a:t>，將在</a:t>
            </a:r>
            <a:r>
              <a:rPr lang="zh-TW" altLang="en-US" b="1" i="0" dirty="0">
                <a:effectLst/>
                <a:latin typeface="Barlow"/>
              </a:rPr>
              <a:t>明（</a:t>
            </a:r>
            <a:r>
              <a:rPr lang="en-US" altLang="zh-TW" b="1" i="0" dirty="0">
                <a:effectLst/>
                <a:latin typeface="Barlow"/>
              </a:rPr>
              <a:t>110</a:t>
            </a:r>
            <a:r>
              <a:rPr lang="zh-TW" altLang="en-US" b="1" i="0" dirty="0">
                <a:effectLst/>
                <a:latin typeface="Barlow"/>
              </a:rPr>
              <a:t>）年 </a:t>
            </a:r>
            <a:r>
              <a:rPr lang="en-US" altLang="zh-TW" b="1" i="0" dirty="0">
                <a:effectLst/>
                <a:latin typeface="Barlow"/>
              </a:rPr>
              <a:t>1 </a:t>
            </a:r>
            <a:r>
              <a:rPr lang="zh-TW" altLang="en-US" b="1" i="0" dirty="0">
                <a:effectLst/>
                <a:latin typeface="Barlow"/>
              </a:rPr>
              <a:t>月起先在澎湖縣、</a:t>
            </a:r>
            <a:r>
              <a:rPr lang="zh-TW" altLang="en-US" b="1" i="0" dirty="0">
                <a:solidFill>
                  <a:srgbClr val="FF0000"/>
                </a:solidFill>
                <a:effectLst/>
                <a:latin typeface="Barlow"/>
              </a:rPr>
              <a:t>新竹市</a:t>
            </a:r>
            <a:r>
              <a:rPr lang="zh-TW" altLang="en-US" b="1" i="0" dirty="0">
                <a:effectLst/>
                <a:latin typeface="Barlow"/>
              </a:rPr>
              <a:t>，以及新北市部分地區小規模試行換發作業，並於 </a:t>
            </a:r>
            <a:r>
              <a:rPr lang="en-US" altLang="zh-TW" b="1" i="0" dirty="0">
                <a:effectLst/>
                <a:latin typeface="Barlow"/>
              </a:rPr>
              <a:t>7 </a:t>
            </a:r>
            <a:r>
              <a:rPr lang="zh-TW" altLang="en-US" b="1" i="0" dirty="0">
                <a:effectLst/>
                <a:latin typeface="Barlow"/>
              </a:rPr>
              <a:t>月啟動全面換發</a:t>
            </a:r>
            <a:r>
              <a:rPr lang="zh-TW" altLang="en-US" b="0" i="0" dirty="0">
                <a:effectLst/>
                <a:latin typeface="Barlow"/>
              </a:rPr>
              <a:t>。未來戶政事務所將依轄區人口數排定換證時程並公告，也會發送通知，提醒民眾換發時間。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784548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F18208-B5E2-594C-9604-50AE97755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風險例子：健保卡系統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9DED18-697D-AB4C-BA38-30F670A02B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加密演算法為：</a:t>
            </a:r>
          </a:p>
          <a:p>
            <a:r>
              <a:rPr lang="zh-TW" altLang="en-US" dirty="0"/>
              <a:t>密文 </a:t>
            </a:r>
            <a:r>
              <a:rPr lang="en-US" altLang="zh-TW" dirty="0"/>
              <a:t>= </a:t>
            </a:r>
            <a:r>
              <a:rPr lang="en" altLang="zh-TW" dirty="0"/>
              <a:t>E</a:t>
            </a:r>
            <a:r>
              <a:rPr lang="en" altLang="zh-TW" baseline="-25000" dirty="0">
                <a:effectLst/>
              </a:rPr>
              <a:t>K3</a:t>
            </a:r>
            <a:r>
              <a:rPr lang="en" altLang="zh-TW" dirty="0"/>
              <a:t>(D</a:t>
            </a:r>
            <a:r>
              <a:rPr lang="en" altLang="zh-TW" baseline="-25000" dirty="0">
                <a:effectLst/>
              </a:rPr>
              <a:t>K2</a:t>
            </a:r>
            <a:r>
              <a:rPr lang="en" altLang="zh-TW" dirty="0"/>
              <a:t>(E</a:t>
            </a:r>
            <a:r>
              <a:rPr lang="en" altLang="zh-TW" baseline="-25000" dirty="0">
                <a:effectLst/>
              </a:rPr>
              <a:t>K1</a:t>
            </a:r>
            <a:r>
              <a:rPr lang="en" altLang="zh-TW" dirty="0"/>
              <a:t>(</a:t>
            </a:r>
            <a:r>
              <a:rPr lang="zh-TW" altLang="en-US" dirty="0"/>
              <a:t>明文</a:t>
            </a:r>
            <a:r>
              <a:rPr lang="en-US" altLang="zh-TW" dirty="0"/>
              <a:t>)))</a:t>
            </a:r>
            <a:r>
              <a:rPr lang="zh-TW" altLang="en-US" dirty="0"/>
              <a:t>也就是說，使用</a:t>
            </a:r>
            <a:r>
              <a:rPr lang="en" altLang="zh-TW" dirty="0"/>
              <a:t>K</a:t>
            </a:r>
            <a:r>
              <a:rPr lang="en" altLang="zh-TW" baseline="-25000" dirty="0"/>
              <a:t>1</a:t>
            </a:r>
            <a:r>
              <a:rPr lang="zh-TW" altLang="en-US" dirty="0"/>
              <a:t>為金鑰進行</a:t>
            </a:r>
            <a:r>
              <a:rPr lang="en" altLang="zh-TW" dirty="0"/>
              <a:t>DES</a:t>
            </a:r>
            <a:r>
              <a:rPr lang="zh-TW" altLang="en-US" dirty="0"/>
              <a:t>加密，再用</a:t>
            </a:r>
            <a:r>
              <a:rPr lang="en" altLang="zh-TW" dirty="0"/>
              <a:t>K</a:t>
            </a:r>
            <a:r>
              <a:rPr lang="en" altLang="zh-TW" baseline="-25000" dirty="0"/>
              <a:t>2</a:t>
            </a:r>
            <a:r>
              <a:rPr lang="zh-TW" altLang="en-US" dirty="0"/>
              <a:t>為金鑰進行</a:t>
            </a:r>
            <a:r>
              <a:rPr lang="en" altLang="zh-TW" dirty="0"/>
              <a:t>DES</a:t>
            </a:r>
            <a:r>
              <a:rPr lang="zh-TW" altLang="en" dirty="0"/>
              <a:t>「</a:t>
            </a:r>
            <a:r>
              <a:rPr lang="zh-TW" altLang="en-US" dirty="0"/>
              <a:t>解密」，最後以</a:t>
            </a:r>
            <a:r>
              <a:rPr lang="en" altLang="zh-TW" dirty="0"/>
              <a:t>K</a:t>
            </a:r>
            <a:r>
              <a:rPr lang="en" altLang="zh-TW" baseline="-25000" dirty="0"/>
              <a:t>3</a:t>
            </a:r>
            <a:r>
              <a:rPr lang="zh-TW" altLang="en-US" dirty="0"/>
              <a:t>進行</a:t>
            </a:r>
            <a:r>
              <a:rPr lang="en" altLang="zh-TW" dirty="0"/>
              <a:t>DES</a:t>
            </a:r>
            <a:r>
              <a:rPr lang="zh-TW" altLang="en-US" dirty="0"/>
              <a:t>加密。</a:t>
            </a:r>
          </a:p>
          <a:p>
            <a:r>
              <a:rPr lang="zh-TW" altLang="en-US" dirty="0"/>
              <a:t>解密演算法為：</a:t>
            </a:r>
          </a:p>
          <a:p>
            <a:r>
              <a:rPr lang="zh-TW" altLang="en-US" dirty="0"/>
              <a:t>明文 </a:t>
            </a:r>
            <a:r>
              <a:rPr lang="en-US" altLang="zh-TW" dirty="0"/>
              <a:t>= </a:t>
            </a:r>
            <a:r>
              <a:rPr lang="en" altLang="zh-TW" dirty="0"/>
              <a:t>D</a:t>
            </a:r>
            <a:r>
              <a:rPr lang="en" altLang="zh-TW" baseline="-25000" dirty="0">
                <a:effectLst/>
              </a:rPr>
              <a:t>K1</a:t>
            </a:r>
            <a:r>
              <a:rPr lang="en" altLang="zh-TW" dirty="0"/>
              <a:t>(E</a:t>
            </a:r>
            <a:r>
              <a:rPr lang="en" altLang="zh-TW" baseline="-25000" dirty="0">
                <a:effectLst/>
              </a:rPr>
              <a:t>K2</a:t>
            </a:r>
            <a:r>
              <a:rPr lang="en" altLang="zh-TW" dirty="0"/>
              <a:t>(D</a:t>
            </a:r>
            <a:r>
              <a:rPr lang="en" altLang="zh-TW" baseline="-25000" dirty="0">
                <a:effectLst/>
              </a:rPr>
              <a:t>K3</a:t>
            </a:r>
            <a:r>
              <a:rPr lang="en" altLang="zh-TW" dirty="0"/>
              <a:t>(</a:t>
            </a:r>
            <a:r>
              <a:rPr lang="zh-TW" altLang="en-US" dirty="0"/>
              <a:t>密文</a:t>
            </a:r>
            <a:r>
              <a:rPr lang="en-US" altLang="zh-TW" dirty="0"/>
              <a:t>)))</a:t>
            </a:r>
            <a:r>
              <a:rPr lang="zh-TW" altLang="en-US" dirty="0"/>
              <a:t>即以</a:t>
            </a:r>
            <a:r>
              <a:rPr lang="en" altLang="zh-TW" dirty="0"/>
              <a:t>K</a:t>
            </a:r>
            <a:r>
              <a:rPr lang="en" altLang="zh-TW" baseline="-25000" dirty="0"/>
              <a:t>3</a:t>
            </a:r>
            <a:r>
              <a:rPr lang="zh-TW" altLang="en-US" dirty="0"/>
              <a:t>解密，以</a:t>
            </a:r>
            <a:r>
              <a:rPr lang="en" altLang="zh-TW" dirty="0"/>
              <a:t>K</a:t>
            </a:r>
            <a:r>
              <a:rPr lang="en" altLang="zh-TW" baseline="-25000" dirty="0"/>
              <a:t>2</a:t>
            </a:r>
            <a:r>
              <a:rPr lang="zh-TW" altLang="en" dirty="0"/>
              <a:t>「</a:t>
            </a:r>
            <a:r>
              <a:rPr lang="zh-TW" altLang="en-US" dirty="0"/>
              <a:t>加密」，最後以</a:t>
            </a:r>
            <a:r>
              <a:rPr lang="en" altLang="zh-TW" dirty="0"/>
              <a:t>K</a:t>
            </a:r>
            <a:r>
              <a:rPr lang="en" altLang="zh-TW" baseline="-25000" dirty="0"/>
              <a:t>1</a:t>
            </a:r>
            <a:r>
              <a:rPr lang="zh-TW" altLang="en-US" dirty="0"/>
              <a:t>解密。</a:t>
            </a:r>
          </a:p>
        </p:txBody>
      </p:sp>
      <p:pic>
        <p:nvPicPr>
          <p:cNvPr id="12" name="內容版面配置區 7">
            <a:extLst>
              <a:ext uri="{FF2B5EF4-FFF2-40B4-BE49-F238E27FC236}">
                <a16:creationId xmlns:a16="http://schemas.microsoft.com/office/drawing/2014/main" id="{D70331C0-510A-9347-9200-3C556BA311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2465" y="1825625"/>
            <a:ext cx="348107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316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ED173D-28CF-CE45-9CD6-9D43ABD149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kumimoji="1" lang="en-US" altLang="zh-TW" dirty="0"/>
            </a:br>
            <a:r>
              <a:rPr kumimoji="1" lang="en-US" altLang="zh-TW" dirty="0"/>
              <a:t>Summary</a:t>
            </a:r>
            <a:br>
              <a:rPr kumimoji="1" lang="en-US" altLang="zh-TW" dirty="0"/>
            </a:br>
            <a:r>
              <a:rPr kumimoji="1" lang="en-US" altLang="zh-TW" dirty="0"/>
              <a:t>Copy &amp; Paste </a:t>
            </a:r>
            <a:r>
              <a:rPr kumimoji="1" lang="zh-TW" altLang="en-US" dirty="0"/>
              <a:t>要知道在做什麼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B344271-2C15-3446-8047-B2B13B715F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TW" dirty="0"/>
              <a:t>Bug </a:t>
            </a:r>
            <a:r>
              <a:rPr kumimoji="1" lang="zh-CN" altLang="en-US" dirty="0"/>
              <a:t>恆久遠</a:t>
            </a:r>
            <a:r>
              <a:rPr kumimoji="1" lang="zh-TW" altLang="en-US" dirty="0"/>
              <a:t> </a:t>
            </a:r>
            <a:r>
              <a:rPr kumimoji="1" lang="en-US" altLang="zh-TW" dirty="0"/>
              <a:t>copy</a:t>
            </a:r>
            <a:r>
              <a:rPr kumimoji="1" lang="zh-CN" altLang="en-US" dirty="0"/>
              <a:t>永流傳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81590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EA5435D-4963-8349-9312-C9B6D75819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7963" y="2161454"/>
            <a:ext cx="9144000" cy="2387600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2020 </a:t>
            </a:r>
            <a:r>
              <a:rPr lang="en" altLang="zh-TW" b="1" dirty="0"/>
              <a:t>How I Hacked Facebook Again!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0635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EA0E87-B890-CB42-B1EB-CAE6101CA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這個病毒竟不屑勒索邊緣人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6287E7A8-B55A-1746-834E-923A58B941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8178" y="1444932"/>
            <a:ext cx="7452634" cy="541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917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B8D7EC2F-9A03-B74D-970A-CDB11CC9B5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362" y="0"/>
            <a:ext cx="9902687" cy="676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158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F1F81CD-D4F2-384B-A168-CC1A2C4BC10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8740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3F6E3E-A91D-794B-BA3B-3901F2E59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規格實作差異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77694E2-25D0-7B40-89EC-731D72319AC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009" y="1970666"/>
            <a:ext cx="8712200" cy="889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C169C35-0B8F-2B4C-8E56-8AB4B4335D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009" y="3349842"/>
            <a:ext cx="9271000" cy="7874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BB39469-3FD5-0447-9A69-A43FE9B6BF90}"/>
              </a:ext>
            </a:extLst>
          </p:cNvPr>
          <p:cNvSpPr txBox="1"/>
          <p:nvPr/>
        </p:nvSpPr>
        <p:spPr>
          <a:xfrm>
            <a:off x="1158009" y="4627418"/>
            <a:ext cx="92091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Result : https://</a:t>
            </a:r>
            <a:r>
              <a:rPr kumimoji="1" lang="en-US" altLang="zh-TW" sz="3200" dirty="0" err="1"/>
              <a:t>mobileiron</a:t>
            </a:r>
            <a:r>
              <a:rPr kumimoji="1" lang="en-US" altLang="zh-TW" sz="3200" dirty="0"/>
              <a:t>/</a:t>
            </a:r>
            <a:r>
              <a:rPr kumimoji="1" lang="en-US" altLang="zh-TW" sz="3200" dirty="0" err="1"/>
              <a:t>mifs</a:t>
            </a:r>
            <a:r>
              <a:rPr kumimoji="1" lang="en-US" altLang="zh-TW" sz="3200" dirty="0"/>
              <a:t>/services/</a:t>
            </a:r>
            <a:r>
              <a:rPr kumimoji="1" lang="en-US" altLang="zh-TW" sz="3200" dirty="0" err="1"/>
              <a:t>someService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359107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F96E18-4092-FB45-8F89-B61011238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舊版</a:t>
            </a:r>
            <a:r>
              <a:rPr kumimoji="1" lang="en-US" altLang="zh-TW" dirty="0"/>
              <a:t>Groovy </a:t>
            </a:r>
            <a:r>
              <a:rPr kumimoji="1" lang="zh-CN" altLang="en-US" dirty="0"/>
              <a:t>反序列化時可以直接執行指令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9C271AB-0FC3-C448-9197-23116B636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4450" y="2272939"/>
            <a:ext cx="9563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1543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9F0E55F-6C2A-CA4E-B9A4-F05B2633AC3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853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1BA79B8-DEA4-A146-BEB3-D1C1962FF96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72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9B344271-2C15-3446-8047-B2B13B715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2576801"/>
            <a:ext cx="9144000" cy="1655762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latin typeface="+mj-ea"/>
                <a:ea typeface="+mj-ea"/>
              </a:rPr>
              <a:t>能寫檔案 ＋ 能夠執行 ＝ </a:t>
            </a:r>
            <a:r>
              <a:rPr kumimoji="1" lang="en-US" altLang="zh-TW" sz="3200" dirty="0">
                <a:latin typeface="+mj-ea"/>
                <a:ea typeface="+mj-ea"/>
              </a:rPr>
              <a:t>RCE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3200" dirty="0">
                <a:latin typeface="+mj-ea"/>
                <a:ea typeface="+mj-ea"/>
              </a:rPr>
              <a:t>就算是</a:t>
            </a:r>
            <a:r>
              <a:rPr kumimoji="1" lang="en-US" altLang="zh-CN" sz="3200" dirty="0">
                <a:latin typeface="+mj-ea"/>
                <a:ea typeface="+mj-ea"/>
              </a:rPr>
              <a:t>CVE </a:t>
            </a:r>
            <a:r>
              <a:rPr kumimoji="1" lang="zh-CN" altLang="en-US" sz="3200" dirty="0">
                <a:latin typeface="+mj-ea"/>
                <a:ea typeface="+mj-ea"/>
              </a:rPr>
              <a:t>分數很低的弱點，還是有可能達成</a:t>
            </a:r>
            <a:r>
              <a:rPr kumimoji="1" lang="en-US" altLang="zh-CN" sz="3200" dirty="0">
                <a:latin typeface="+mj-ea"/>
                <a:ea typeface="+mj-ea"/>
              </a:rPr>
              <a:t>RCE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3200" dirty="0">
                <a:latin typeface="+mj-ea"/>
                <a:ea typeface="+mj-ea"/>
              </a:rPr>
              <a:t>不用的別裝，有裝的要更新</a:t>
            </a:r>
            <a:endParaRPr kumimoji="1" lang="en-US" altLang="zh-TW" sz="3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178385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465C7EBF-82B3-AB4E-ABB9-9DE8EA7D47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764" y="2299999"/>
            <a:ext cx="9144000" cy="2387600"/>
          </a:xfrm>
        </p:spPr>
        <p:txBody>
          <a:bodyPr/>
          <a:lstStyle/>
          <a:p>
            <a:r>
              <a:rPr kumimoji="1" lang="en-US" altLang="zh-TW" dirty="0"/>
              <a:t>2020 </a:t>
            </a:r>
            <a:r>
              <a:rPr lang="en" altLang="zh-TW" b="1" dirty="0"/>
              <a:t>Discover vulnerabilities with </a:t>
            </a:r>
            <a:r>
              <a:rPr lang="en" altLang="zh-TW" b="1" dirty="0" err="1"/>
              <a:t>CodeQL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93804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2CC81B61-F698-4043-9E07-3C6CC0E53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654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4760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A63263A-7387-7148-ABF3-453B0962C8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34291"/>
            <a:ext cx="12192000" cy="541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74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9B37F7-AEE2-F44E-AA0E-BF1ABF3DE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[</a:t>
            </a:r>
            <a:r>
              <a:rPr lang="zh-TW" altLang="en-US" b="1" dirty="0"/>
              <a:t>全國盜領網</a:t>
            </a:r>
            <a:r>
              <a:rPr lang="en-US" altLang="zh-TW" b="1" dirty="0"/>
              <a:t>]</a:t>
            </a:r>
            <a:r>
              <a:rPr lang="zh-TW" altLang="en-US" b="1" dirty="0"/>
              <a:t>無密碼免驗證挪用他人存款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49A100B-E90A-B046-8E49-EA69E0E6B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1813" y="1892561"/>
            <a:ext cx="9108374" cy="479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018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51733BD-8F6D-4846-8A03-6A5C7DE93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2452"/>
            <a:ext cx="12192000" cy="678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06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38BDA9-0D7B-274F-AF05-BC4B215D3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b="1" dirty="0"/>
              <a:t>Discover vulnerabilities with </a:t>
            </a:r>
            <a:r>
              <a:rPr lang="en" altLang="zh-TW" b="1" dirty="0" err="1"/>
              <a:t>CodeQL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465290C-9966-6E4A-A180-A435C21C513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95357"/>
            <a:ext cx="5181600" cy="3811873"/>
          </a:xfrm>
          <a:prstGeom prst="rect">
            <a:avLst/>
          </a:prstGeom>
        </p:spPr>
      </p:pic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0D1091BB-BF0F-2245-AFE1-DE6F3073B6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065070"/>
            <a:ext cx="5181600" cy="387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591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ED173D-28CF-CE45-9CD6-9D43ABD149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kumimoji="1" lang="en-US" altLang="zh-TW" dirty="0"/>
            </a:br>
            <a:br>
              <a:rPr kumimoji="1" lang="en-US" altLang="zh-TW" dirty="0"/>
            </a:br>
            <a:r>
              <a:rPr kumimoji="1" lang="zh-CN" altLang="en-US" dirty="0"/>
              <a:t>不斷會有</a:t>
            </a:r>
            <a:r>
              <a:rPr kumimoji="1" lang="zh-TW" altLang="en-US" dirty="0"/>
              <a:t>新的</a:t>
            </a:r>
            <a:r>
              <a:rPr kumimoji="1" lang="zh-CN" altLang="en-US" dirty="0"/>
              <a:t>分析</a:t>
            </a:r>
            <a:r>
              <a:rPr kumimoji="1" lang="zh-TW" altLang="en-US" dirty="0"/>
              <a:t>工具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B344271-2C15-3446-8047-B2B13B715F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TW" dirty="0"/>
              <a:t>Legacy code </a:t>
            </a:r>
            <a:r>
              <a:rPr kumimoji="1" lang="zh-CN" altLang="en-US" dirty="0"/>
              <a:t>正等著各位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342241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047B17-040A-5C40-A698-B4D9CD808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Take Away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4EF2B5-59B2-3E46-B93E-9440F7C53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了解規格與實作面的差異，不同系統介接都是造成問題的地方</a:t>
            </a:r>
            <a:endParaRPr kumimoji="1" lang="en-US" altLang="zh-CN" dirty="0"/>
          </a:p>
          <a:p>
            <a:r>
              <a:rPr kumimoji="1" lang="en-US" altLang="zh-TW" dirty="0"/>
              <a:t>Copy &amp; Paste </a:t>
            </a:r>
            <a:r>
              <a:rPr kumimoji="1" lang="zh-CN" altLang="en-US" dirty="0"/>
              <a:t>不是不好，但是要確認一下貼進去的東西</a:t>
            </a:r>
            <a:endParaRPr kumimoji="1" lang="en-US" altLang="zh-CN" dirty="0"/>
          </a:p>
          <a:p>
            <a:r>
              <a:rPr kumimoji="1" lang="en-US" altLang="zh-TW" dirty="0"/>
              <a:t>Web AP </a:t>
            </a:r>
            <a:r>
              <a:rPr kumimoji="1" lang="zh-CN" altLang="en-US" dirty="0"/>
              <a:t>要特別注意能夠寫入的部分</a:t>
            </a:r>
            <a:endParaRPr kumimoji="1" lang="en-US" altLang="zh-CN" dirty="0"/>
          </a:p>
          <a:p>
            <a:r>
              <a:rPr kumimoji="1" lang="zh-CN" altLang="en-US" dirty="0"/>
              <a:t>了解裝了</a:t>
            </a:r>
            <a:r>
              <a:rPr kumimoji="1" lang="en-US" altLang="zh-CN" dirty="0"/>
              <a:t>Patch</a:t>
            </a:r>
            <a:r>
              <a:rPr kumimoji="1" lang="zh-TW" altLang="en-US" dirty="0"/>
              <a:t> 升級作業系統能夠幫忙到什麼</a:t>
            </a:r>
            <a:endParaRPr kumimoji="1" lang="en-US" altLang="zh-TW" dirty="0"/>
          </a:p>
          <a:p>
            <a:r>
              <a:rPr kumimoji="1" lang="zh-CN" altLang="en-US" dirty="0"/>
              <a:t>了解</a:t>
            </a:r>
            <a:r>
              <a:rPr kumimoji="1" lang="en-US" altLang="zh-CN" dirty="0" err="1"/>
              <a:t>CodeQL</a:t>
            </a:r>
            <a:r>
              <a:rPr kumimoji="1" lang="zh-CN" altLang="en-US" dirty="0"/>
              <a:t>是什麼東西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5134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B12176-F0E0-CE4D-BCB7-9FA84C1F8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b="1" dirty="0"/>
              <a:t>Apple Mail</a:t>
            </a:r>
            <a:r>
              <a:rPr kumimoji="1" lang="zh-TW" altLang="en-US" b="1" dirty="0"/>
              <a:t>加密郵件「從未加密過」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EF7A21F-E4D0-C146-A511-4C2F3EC70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8230" y="1690688"/>
            <a:ext cx="7522029" cy="470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237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0CABC58F-B1AE-6F45-843A-BC1657EA1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你家</a:t>
            </a:r>
            <a:r>
              <a:rPr kumimoji="1" lang="en-US" altLang="zh-TW" b="1" dirty="0"/>
              <a:t>IP</a:t>
            </a:r>
            <a:r>
              <a:rPr kumimoji="1" lang="zh-CN" altLang="en-US" b="1" dirty="0"/>
              <a:t>會中毒，我家門牌會感冒</a:t>
            </a:r>
            <a:endParaRPr kumimoji="1" lang="zh-TW" altLang="en-US" b="1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26F88A14-1BEF-0243-A540-E5F4706F1C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9314" y="1787978"/>
            <a:ext cx="9013372" cy="507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3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89D9A2-DFD4-F543-9011-55D64590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TW" altLang="en-US" dirty="0"/>
              <a:t>資訊安全嗎？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0F7B0C5-D11B-DC4C-8918-212E2C3BA4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26384" y="1930038"/>
            <a:ext cx="3997325" cy="4772377"/>
          </a:xfrm>
          <a:prstGeom prst="rect">
            <a:avLst/>
          </a:prstGeom>
        </p:spPr>
      </p:pic>
      <p:pic>
        <p:nvPicPr>
          <p:cNvPr id="5" name="內容版面配置區 3">
            <a:extLst>
              <a:ext uri="{FF2B5EF4-FFF2-40B4-BE49-F238E27FC236}">
                <a16:creationId xmlns:a16="http://schemas.microsoft.com/office/drawing/2014/main" id="{7088B941-C140-084D-8EFC-3208BBD4FA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123709" y="1930037"/>
            <a:ext cx="3997325" cy="477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489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4B986A-2FE9-3045-91C9-34A501F6F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TW" altLang="en-US" dirty="0"/>
              <a:t>副作用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A3E0440-FA93-8B4B-AA57-4AFE4A608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517" y="1690688"/>
            <a:ext cx="10210965" cy="446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58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2131</TotalTime>
  <Words>915</Words>
  <Application>Microsoft Macintosh PowerPoint</Application>
  <PresentationFormat>寬螢幕</PresentationFormat>
  <Paragraphs>99</Paragraphs>
  <Slides>53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53</vt:i4>
      </vt:variant>
    </vt:vector>
  </HeadingPairs>
  <TitlesOfParts>
    <vt:vector size="61" baseType="lpstr">
      <vt:lpstr>新細明體</vt:lpstr>
      <vt:lpstr>Barlow</vt:lpstr>
      <vt:lpstr>等线</vt:lpstr>
      <vt:lpstr>等线 Light</vt:lpstr>
      <vt:lpstr>Arial</vt:lpstr>
      <vt:lpstr>Calibri</vt:lpstr>
      <vt:lpstr>Calibri Light</vt:lpstr>
      <vt:lpstr>Office 佈景主題</vt:lpstr>
      <vt:lpstr>PowerPoint 簡報</vt:lpstr>
      <vt:lpstr>每一年都在期待的節目</vt:lpstr>
      <vt:lpstr>為抵擋勒索病毒 東正教教宗灑聖水在電腦</vt:lpstr>
      <vt:lpstr>這個病毒竟不屑勒索邊緣人</vt:lpstr>
      <vt:lpstr>[全國盜領網]無密碼免驗證挪用他人存款</vt:lpstr>
      <vt:lpstr>Apple Mail加密郵件「從未加密過」</vt:lpstr>
      <vt:lpstr>你家IP會中毒，我家門牌會感冒</vt:lpstr>
      <vt:lpstr>資訊安全嗎？</vt:lpstr>
      <vt:lpstr>副作用</vt:lpstr>
      <vt:lpstr>膠帶貼起來～</vt:lpstr>
      <vt:lpstr>資安研究什麼？</vt:lpstr>
      <vt:lpstr>Pre-Auth</vt:lpstr>
      <vt:lpstr>HITCON的白帽Hacker會分享</vt:lpstr>
      <vt:lpstr>規格實作差異</vt:lpstr>
      <vt:lpstr>非法記憶體存取</vt:lpstr>
      <vt:lpstr>如果違反遊戲規則</vt:lpstr>
      <vt:lpstr>非法記憶體存取 經典中的經典 </vt:lpstr>
      <vt:lpstr>2016-2020</vt:lpstr>
      <vt:lpstr>2016 物聯網 BLE 認證機制設計的挑戰：以 Gogoro Smart Scooter 為例</vt:lpstr>
      <vt:lpstr>2017 Hacking IoT to control your life</vt:lpstr>
      <vt:lpstr>2018 Car Infotainment Hacking Methodology and Attack Surface Scenarios</vt:lpstr>
      <vt:lpstr>2019某網通設備高危漏洞首次公開 </vt:lpstr>
      <vt:lpstr>2020 Industrial Cybersecurity</vt:lpstr>
      <vt:lpstr>PowerPoint 簡報</vt:lpstr>
      <vt:lpstr>PowerPoint 簡報</vt:lpstr>
      <vt:lpstr>每一台機器上面都是各種電腦</vt:lpstr>
      <vt:lpstr>PowerPoint 簡報</vt:lpstr>
      <vt:lpstr>PowerPoint 簡報</vt:lpstr>
      <vt:lpstr> Summary 應該會採用更多的資安標準</vt:lpstr>
      <vt:lpstr>2020 數位身分證</vt:lpstr>
      <vt:lpstr>有使用的國家</vt:lpstr>
      <vt:lpstr>目前有看到的攻擊</vt:lpstr>
      <vt:lpstr>用途</vt:lpstr>
      <vt:lpstr>台灣eID提供哪一些資訊</vt:lpstr>
      <vt:lpstr>風險來自哪邊？？</vt:lpstr>
      <vt:lpstr>目前的風險 – Middleware </vt:lpstr>
      <vt:lpstr>風險例子：健保卡系統</vt:lpstr>
      <vt:lpstr> Summary Copy &amp; Paste 要知道在做什麼</vt:lpstr>
      <vt:lpstr>2020 How I Hacked Facebook Again!</vt:lpstr>
      <vt:lpstr>PowerPoint 簡報</vt:lpstr>
      <vt:lpstr>PowerPoint 簡報</vt:lpstr>
      <vt:lpstr>規格實作差異</vt:lpstr>
      <vt:lpstr>舊版Groovy 反序列化時可以直接執行指令</vt:lpstr>
      <vt:lpstr>PowerPoint 簡報</vt:lpstr>
      <vt:lpstr>PowerPoint 簡報</vt:lpstr>
      <vt:lpstr>PowerPoint 簡報</vt:lpstr>
      <vt:lpstr>2020 Discover vulnerabilities with CodeQL</vt:lpstr>
      <vt:lpstr>PowerPoint 簡報</vt:lpstr>
      <vt:lpstr>PowerPoint 簡報</vt:lpstr>
      <vt:lpstr>PowerPoint 簡報</vt:lpstr>
      <vt:lpstr>Discover vulnerabilities with CodeQL</vt:lpstr>
      <vt:lpstr>  不斷會有新的分析工具</vt:lpstr>
      <vt:lpstr>Take Away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Alex Chen</dc:creator>
  <cp:lastModifiedBy>Alex Chen</cp:lastModifiedBy>
  <cp:revision>276</cp:revision>
  <cp:lastPrinted>2020-11-09T18:10:34Z</cp:lastPrinted>
  <dcterms:created xsi:type="dcterms:W3CDTF">2020-11-08T06:42:42Z</dcterms:created>
  <dcterms:modified xsi:type="dcterms:W3CDTF">2020-11-09T18:21:12Z</dcterms:modified>
</cp:coreProperties>
</file>